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7" r:id="rId5"/>
    <p:sldId id="273" r:id="rId6"/>
    <p:sldId id="259" r:id="rId7"/>
    <p:sldId id="260" r:id="rId8"/>
    <p:sldId id="261" r:id="rId9"/>
    <p:sldId id="262" r:id="rId10"/>
    <p:sldId id="263" r:id="rId11"/>
    <p:sldId id="264" r:id="rId12"/>
    <p:sldId id="265" r:id="rId13"/>
    <p:sldId id="266" r:id="rId14"/>
    <p:sldId id="268" r:id="rId15"/>
    <p:sldId id="269" r:id="rId16"/>
    <p:sldId id="270" r:id="rId17"/>
    <p:sldId id="272" r:id="rId18"/>
    <p:sldId id="275" r:id="rId19"/>
    <p:sldId id="276" r:id="rId20"/>
    <p:sldId id="271"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9BB05"/>
    <a:srgbClr val="147BF8"/>
    <a:srgbClr val="2DA4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p:cViewPr varScale="1">
        <p:scale>
          <a:sx n="108" d="100"/>
          <a:sy n="108" d="100"/>
        </p:scale>
        <p:origin x="-1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E635875-ACCE-415A-A6A0-3139B37314D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E635875-ACCE-415A-A6A0-3139B37314D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E63FF1-67DA-402E-8690-1542EE1BB34C}" type="datetimeFigureOut">
              <a:rPr lang="en-US" smtClean="0"/>
              <a:pPr/>
              <a:t>8/27/2013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635875-ACCE-415A-A6A0-3139B37314D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4E63FF1-67DA-402E-8690-1542EE1BB34C}" type="datetimeFigureOut">
              <a:rPr lang="en-US" smtClean="0"/>
              <a:pPr/>
              <a:t>8/27/2013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E635875-ACCE-415A-A6A0-3139B37314D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source=images&amp;cd=&amp;cad=rja&amp;docid=jWPFDEVVRFFIaM&amp;tbnid=lqmkek9XW8YnQM:&amp;ved=0CAgQjRwwAA&amp;url=http://intranasal.net/OpiateOverdose/&amp;ei=QjsJUs_EHsf6qwHQ8IGYBg&amp;psig=AFQjCNEwzpbOuP8AM-69LZZAUT5IhOJYjA&amp;ust=1376423106616284"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google.com/url?sa=i&amp;source=images&amp;cd=&amp;cad=rja&amp;docid=jWPFDEVVRFFIaM&amp;tbnid=lqmkek9XW8YnQM:&amp;ved=0CAUQjRw&amp;url=http://lubbockonline.com/filed-online/2012-04-26/drug-overdose-antidote-put-addicts-hands&amp;ei=UzsJUqD5OsX1qwH6p4Ao&amp;psig=AFQjCNEwzpbOuP8AM-69LZZAUT5IhOJYjA&amp;ust=137642310661628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source=images&amp;cd=&amp;cad=rja&amp;docid=4Ul-5vD8myP1cM&amp;tbnid=P5LTIxb6CkzxBM:&amp;ved=0CAgQjRwwAA&amp;url=http://www.dispatch.com/content/stories/local/2013/02/11/opiate-addicts-get-drug-to-interrupt-overdoses.html&amp;ei=qzsJUrO5BIKvqQGLjYGYCw&amp;psig=AFQjCNF-oyAE-b9pQ1NtK-h-ZBhJt2lIDA&amp;ust=137642321113480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overdose+pictures&amp;source=images&amp;cd=&amp;cad=rja&amp;docid=YHxKLRqjFdkkKM&amp;tbnid=wkz4carrXiXP8M:&amp;ved=0CAUQjRw&amp;url=http://lovettproductions.com/portfolio-items/prevention-overdose/&amp;ei=cTwJUs_QGJLkqAGwhoDgDw&amp;bvm=bv.50500085,d.aWM&amp;psig=AFQjCNFTJL9Ue5WoxrpMlC7pHdNxoj5SyQ&amp;ust=137642338374536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source=images&amp;cd=&amp;cad=rja&amp;docid=hPWZAA-pW29IMM&amp;tbnid=hvJNK5vZr4z-jM:&amp;ved=0CAgQjRwwAA&amp;url=http://des511.blogspot.com/2010/10/emergency-call-position.html&amp;ei=CAEWUsmEI8Wi2gW8hIH4Ag&amp;psig=AFQjCNEQ92k4R82OLyjOjed0uB0kIzbUHw&amp;ust=1377260168705980"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m/url?sa=i&amp;rct=j&amp;q=recovery+position&amp;source=images&amp;cd=&amp;cad=rja&amp;docid=h7ouhHfqstBtBM&amp;tbnid=cBq51Fnf_QtsGM:&amp;ved=0CAUQjRw&amp;url=http://library.thinkquest.org/06aug/02247/recovery_position/&amp;ei=JAEWUtz1Iojd2AW7uYC4Ag&amp;bvm=bv.51156542,d.b2I&amp;psig=AFQjCNEHH-oFQ479x_-8UehHRo-PKGUv3Q&amp;ust=1377260185119196"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2.png"/><Relationship Id="rId3" Type="http://schemas.openxmlformats.org/officeDocument/2006/relationships/hyperlink" Target="http://www.loraincountyhealth.com/" TargetMode="Externa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image" Target="../media/image3.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www.emh-healthcare.org/default.cfm" TargetMode="External"/><Relationship Id="rId14"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healthyohioprogram.org/vipp/drug/%7E/media/F94E811FBAE746C19EB26D426961E20A.ashx"/>
          <p:cNvPicPr>
            <a:picLocks noChangeAspect="1" noChangeArrowheads="1"/>
          </p:cNvPicPr>
          <p:nvPr/>
        </p:nvPicPr>
        <p:blipFill>
          <a:blip r:embed="rId2" cstate="print"/>
          <a:srcRect/>
          <a:stretch>
            <a:fillRect/>
          </a:stretch>
        </p:blipFill>
        <p:spPr bwMode="auto">
          <a:xfrm>
            <a:off x="2209800" y="914400"/>
            <a:ext cx="4086225" cy="1771650"/>
          </a:xfrm>
          <a:prstGeom prst="rect">
            <a:avLst/>
          </a:prstGeom>
          <a:noFill/>
        </p:spPr>
      </p:pic>
      <p:sp>
        <p:nvSpPr>
          <p:cNvPr id="3" name="TextBox 2"/>
          <p:cNvSpPr txBox="1"/>
          <p:nvPr/>
        </p:nvSpPr>
        <p:spPr>
          <a:xfrm>
            <a:off x="3429000" y="2819400"/>
            <a:ext cx="4876800" cy="584775"/>
          </a:xfrm>
          <a:prstGeom prst="rect">
            <a:avLst/>
          </a:prstGeom>
          <a:noFill/>
        </p:spPr>
        <p:txBody>
          <a:bodyPr wrap="square" rtlCol="0">
            <a:spAutoFit/>
            <a:scene3d>
              <a:camera prst="orthographicFront"/>
              <a:lightRig rig="threePt" dir="t"/>
            </a:scene3d>
            <a:sp3d extrusionH="57150">
              <a:bevelT w="57150" h="38100" prst="artDeco"/>
            </a:sp3d>
          </a:bodyPr>
          <a:lstStyle/>
          <a:p>
            <a:r>
              <a:rPr lang="en-US" sz="2000" dirty="0" smtClean="0">
                <a:solidFill>
                  <a:srgbClr val="FFC000"/>
                </a:solidFill>
              </a:rPr>
              <a:t>          </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Lorain County</a:t>
            </a:r>
            <a:endParaRPr lang="en-US" sz="3200" i="1" dirty="0">
              <a:solidFill>
                <a:srgbClr val="FFC000"/>
              </a:solidFill>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04800" y="152400"/>
            <a:ext cx="8172450" cy="610552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304800" y="152400"/>
            <a:ext cx="1295400" cy="1219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7239000" cy="5410200"/>
          </a:xfrm>
          <a:prstGeom prst="rect">
            <a:avLst/>
          </a:prstGeom>
          <a:noFill/>
          <a:ln w="9525">
            <a:noFill/>
            <a:miter lim="800000"/>
            <a:headEnd/>
            <a:tailEnd/>
          </a:ln>
        </p:spPr>
      </p:pic>
      <p:sp>
        <p:nvSpPr>
          <p:cNvPr id="3" name="TextBox 2"/>
          <p:cNvSpPr txBox="1"/>
          <p:nvPr/>
        </p:nvSpPr>
        <p:spPr>
          <a:xfrm>
            <a:off x="381000" y="5867400"/>
            <a:ext cx="6477000" cy="400110"/>
          </a:xfrm>
          <a:prstGeom prst="rect">
            <a:avLst/>
          </a:prstGeom>
          <a:noFill/>
        </p:spPr>
        <p:txBody>
          <a:bodyPr wrap="square" rtlCol="0">
            <a:spAutoFit/>
          </a:bodyPr>
          <a:lstStyle/>
          <a:p>
            <a:r>
              <a:rPr lang="en-US" sz="2000" dirty="0" smtClean="0"/>
              <a:t>If person is awake and coherent wait for rescue squad</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304800"/>
            <a:ext cx="6705600" cy="46166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What puts people at risks for overdoses?</a:t>
            </a:r>
            <a:endParaRPr lang="en-US" sz="2400" b="1" i="1" dirty="0">
              <a:effectLst>
                <a:outerShdw blurRad="38100" dist="38100" dir="2700000" algn="tl">
                  <a:srgbClr val="000000">
                    <a:alpha val="43137"/>
                  </a:srgbClr>
                </a:outerShdw>
              </a:effectLst>
            </a:endParaRPr>
          </a:p>
        </p:txBody>
      </p:sp>
      <p:sp>
        <p:nvSpPr>
          <p:cNvPr id="4" name="TextBox 3"/>
          <p:cNvSpPr txBox="1"/>
          <p:nvPr/>
        </p:nvSpPr>
        <p:spPr>
          <a:xfrm>
            <a:off x="2057400" y="1371600"/>
            <a:ext cx="4876800" cy="4708981"/>
          </a:xfrm>
          <a:prstGeom prst="rect">
            <a:avLst/>
          </a:prstGeom>
          <a:noFill/>
        </p:spPr>
        <p:txBody>
          <a:bodyPr wrap="square" rtlCol="0">
            <a:spAutoFit/>
          </a:bodyPr>
          <a:lstStyle/>
          <a:p>
            <a:pPr>
              <a:buFont typeface="Wingdings" pitchFamily="2" charset="2"/>
              <a:buChar char="§"/>
            </a:pPr>
            <a:r>
              <a:rPr lang="en-US" sz="2000" b="1" dirty="0" smtClean="0">
                <a:effectLst>
                  <a:outerShdw blurRad="38100" dist="38100" dir="2700000" algn="tl">
                    <a:srgbClr val="000000">
                      <a:alpha val="43137"/>
                    </a:srgbClr>
                  </a:outerShdw>
                </a:effectLst>
              </a:rPr>
              <a:t>Changes in tolerance- People who have not used and coming back to their normal dose (Leaving rehab, or an extended period of being clean)</a:t>
            </a:r>
          </a:p>
          <a:p>
            <a:pPr>
              <a:buFont typeface="Wingdings" pitchFamily="2" charset="2"/>
              <a:buChar char="§"/>
            </a:pPr>
            <a:endParaRPr lang="en-US" sz="2000" b="1" dirty="0" smtClean="0">
              <a:effectLst>
                <a:outerShdw blurRad="38100" dist="38100" dir="2700000" algn="tl">
                  <a:srgbClr val="000000">
                    <a:alpha val="43137"/>
                  </a:srgbClr>
                </a:outerShdw>
              </a:effectLst>
            </a:endParaRPr>
          </a:p>
          <a:p>
            <a:pPr>
              <a:buFont typeface="Wingdings" pitchFamily="2" charset="2"/>
              <a:buChar char="§"/>
            </a:pPr>
            <a:r>
              <a:rPr lang="en-US" sz="2000" b="1" dirty="0" smtClean="0">
                <a:effectLst>
                  <a:outerShdw blurRad="38100" dist="38100" dir="2700000" algn="tl">
                    <a:srgbClr val="000000">
                      <a:alpha val="43137"/>
                    </a:srgbClr>
                  </a:outerShdw>
                </a:effectLst>
              </a:rPr>
              <a:t>Mixing drugs- benzos, alcohol &amp; cocaine especially</a:t>
            </a:r>
          </a:p>
          <a:p>
            <a:pPr>
              <a:buFont typeface="Wingdings" pitchFamily="2" charset="2"/>
              <a:buChar char="§"/>
            </a:pPr>
            <a:endParaRPr lang="en-US" sz="2000" b="1" dirty="0" smtClean="0">
              <a:effectLst>
                <a:outerShdw blurRad="38100" dist="38100" dir="2700000" algn="tl">
                  <a:srgbClr val="000000">
                    <a:alpha val="43137"/>
                  </a:srgbClr>
                </a:outerShdw>
              </a:effectLst>
            </a:endParaRPr>
          </a:p>
          <a:p>
            <a:pPr>
              <a:buFont typeface="Wingdings" pitchFamily="2" charset="2"/>
              <a:buChar char="§"/>
            </a:pPr>
            <a:r>
              <a:rPr lang="en-US" sz="2000" b="1" dirty="0" smtClean="0">
                <a:effectLst>
                  <a:outerShdw blurRad="38100" dist="38100" dir="2700000" algn="tl">
                    <a:srgbClr val="000000">
                      <a:alpha val="43137"/>
                    </a:srgbClr>
                  </a:outerShdw>
                </a:effectLst>
              </a:rPr>
              <a:t>Physical health</a:t>
            </a:r>
          </a:p>
          <a:p>
            <a:pPr>
              <a:buFont typeface="Wingdings" pitchFamily="2" charset="2"/>
              <a:buChar char="§"/>
            </a:pPr>
            <a:endParaRPr lang="en-US" sz="2000" b="1" dirty="0" smtClean="0">
              <a:effectLst>
                <a:outerShdw blurRad="38100" dist="38100" dir="2700000" algn="tl">
                  <a:srgbClr val="000000">
                    <a:alpha val="43137"/>
                  </a:srgbClr>
                </a:outerShdw>
              </a:effectLst>
            </a:endParaRPr>
          </a:p>
          <a:p>
            <a:pPr>
              <a:buFont typeface="Wingdings" pitchFamily="2" charset="2"/>
              <a:buChar char="§"/>
            </a:pPr>
            <a:r>
              <a:rPr lang="en-US" sz="2000" b="1" dirty="0" smtClean="0">
                <a:effectLst>
                  <a:outerShdw blurRad="38100" dist="38100" dir="2700000" algn="tl">
                    <a:srgbClr val="000000">
                      <a:alpha val="43137"/>
                    </a:srgbClr>
                  </a:outerShdw>
                </a:effectLst>
              </a:rPr>
              <a:t>Previous experience of non-fatal overdose</a:t>
            </a:r>
          </a:p>
          <a:p>
            <a:pPr>
              <a:buFont typeface="Wingdings" pitchFamily="2" charset="2"/>
              <a:buChar char="§"/>
            </a:pPr>
            <a:endParaRPr lang="en-US" sz="2000" b="1" dirty="0" smtClean="0">
              <a:effectLst>
                <a:outerShdw blurRad="38100" dist="38100" dir="2700000" algn="tl">
                  <a:srgbClr val="000000">
                    <a:alpha val="43137"/>
                  </a:srgbClr>
                </a:outerShdw>
              </a:effectLst>
            </a:endParaRPr>
          </a:p>
          <a:p>
            <a:pPr>
              <a:buFont typeface="Wingdings" pitchFamily="2" charset="2"/>
              <a:buChar char="§"/>
            </a:pPr>
            <a:r>
              <a:rPr lang="en-US" sz="2000" b="1" dirty="0" smtClean="0">
                <a:effectLst>
                  <a:outerShdw blurRad="38100" dist="38100" dir="2700000" algn="tl">
                    <a:srgbClr val="000000">
                      <a:alpha val="43137"/>
                    </a:srgbClr>
                  </a:outerShdw>
                </a:effectLst>
              </a:rPr>
              <a:t>Variation in strength and content of ‘street’ drugs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324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Reporting for first responders</a:t>
            </a:r>
            <a:endParaRPr lang="en-US" sz="2000" b="1" dirty="0">
              <a:effectLst>
                <a:outerShdw blurRad="38100" dist="38100" dir="2700000" algn="tl">
                  <a:srgbClr val="000000">
                    <a:alpha val="43137"/>
                  </a:srgbClr>
                </a:outerShdw>
              </a:effectLst>
            </a:endParaRPr>
          </a:p>
        </p:txBody>
      </p:sp>
      <p:sp>
        <p:nvSpPr>
          <p:cNvPr id="3" name="TextBox 2"/>
          <p:cNvSpPr txBox="1"/>
          <p:nvPr/>
        </p:nvSpPr>
        <p:spPr>
          <a:xfrm>
            <a:off x="1447800" y="1752600"/>
            <a:ext cx="4800600" cy="3416320"/>
          </a:xfrm>
          <a:prstGeom prst="rect">
            <a:avLst/>
          </a:prstGeom>
          <a:noFill/>
        </p:spPr>
        <p:txBody>
          <a:bodyPr wrap="square" rtlCol="0">
            <a:spAutoFit/>
          </a:bodyPr>
          <a:lstStyle/>
          <a:p>
            <a:pPr>
              <a:buFont typeface="Wingdings" pitchFamily="2" charset="2"/>
              <a:buChar char="§"/>
            </a:pPr>
            <a:r>
              <a:rPr lang="en-US" sz="2400" dirty="0" smtClean="0">
                <a:effectLst>
                  <a:outerShdw blurRad="38100" dist="38100" dir="2700000" algn="tl">
                    <a:srgbClr val="000000">
                      <a:alpha val="43137"/>
                    </a:srgbClr>
                  </a:outerShdw>
                </a:effectLst>
              </a:rPr>
              <a:t>In addition to any other reporting as per agency policy a simple one page form will be used</a:t>
            </a:r>
          </a:p>
          <a:p>
            <a:pPr>
              <a:buFont typeface="Wingdings" pitchFamily="2" charset="2"/>
              <a:buChar char="§"/>
            </a:pPr>
            <a:endParaRPr lang="en-US" sz="2400" dirty="0" smtClean="0">
              <a:effectLst>
                <a:outerShdw blurRad="38100" dist="38100" dir="2700000" algn="tl">
                  <a:srgbClr val="000000">
                    <a:alpha val="43137"/>
                  </a:srgbClr>
                </a:outerShdw>
              </a:effectLst>
            </a:endParaRPr>
          </a:p>
          <a:p>
            <a:pPr>
              <a:buFont typeface="Wingdings" pitchFamily="2" charset="2"/>
              <a:buChar char="§"/>
            </a:pPr>
            <a:r>
              <a:rPr lang="en-US" sz="2400" dirty="0" smtClean="0">
                <a:effectLst>
                  <a:outerShdw blurRad="38100" dist="38100" dir="2700000" algn="tl">
                    <a:srgbClr val="000000">
                      <a:alpha val="43137"/>
                    </a:srgbClr>
                  </a:outerShdw>
                </a:effectLst>
              </a:rPr>
              <a:t>This will be submitted and is important to keep track of Narcan administered and saves for first responders</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752600" y="914400"/>
          <a:ext cx="4191000" cy="5620198"/>
        </p:xfrm>
        <a:graphic>
          <a:graphicData uri="http://schemas.openxmlformats.org/presentationml/2006/ole">
            <p:oleObj spid="_x0000_s24578" name="Document" r:id="rId3" imgW="5959920" imgH="8123510" progId="Word.Documen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ntranasal.net/OpiateOverdose/Layperson%20naloxone%20kit.jpg">
            <a:hlinkClick r:id="rId2"/>
          </p:cNvPr>
          <p:cNvPicPr>
            <a:picLocks noChangeAspect="1" noChangeArrowheads="1"/>
          </p:cNvPicPr>
          <p:nvPr/>
        </p:nvPicPr>
        <p:blipFill>
          <a:blip r:embed="rId3" cstate="print"/>
          <a:srcRect/>
          <a:stretch>
            <a:fillRect/>
          </a:stretch>
        </p:blipFill>
        <p:spPr bwMode="auto">
          <a:xfrm>
            <a:off x="0" y="2133599"/>
            <a:ext cx="5105400" cy="4724401"/>
          </a:xfrm>
          <a:prstGeom prst="rect">
            <a:avLst/>
          </a:prstGeom>
          <a:noFill/>
        </p:spPr>
      </p:pic>
      <p:pic>
        <p:nvPicPr>
          <p:cNvPr id="50180" name="Picture 4" descr="http://t3.gstatic.com/images?q=tbn:ANd9GcTrm4ByJ3KBbfB_hYzuXkJjEDp-RDKcG-Q2UidvF4xNSb26DzqS">
            <a:hlinkClick r:id="rId4"/>
          </p:cNvPr>
          <p:cNvPicPr>
            <a:picLocks noChangeAspect="1" noChangeArrowheads="1"/>
          </p:cNvPicPr>
          <p:nvPr/>
        </p:nvPicPr>
        <p:blipFill>
          <a:blip r:embed="rId5" cstate="print"/>
          <a:srcRect/>
          <a:stretch>
            <a:fillRect/>
          </a:stretch>
        </p:blipFill>
        <p:spPr bwMode="auto">
          <a:xfrm>
            <a:off x="5105400" y="0"/>
            <a:ext cx="3886200"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dispatch.com/content/graphics/2013/02/11/naloxone-art-gu3lk1mf-1naloxone-jq-1-jpg.jpg">
            <a:hlinkClick r:id="rId2"/>
          </p:cNvPr>
          <p:cNvPicPr>
            <a:picLocks noChangeAspect="1" noChangeArrowheads="1"/>
          </p:cNvPicPr>
          <p:nvPr/>
        </p:nvPicPr>
        <p:blipFill>
          <a:blip r:embed="rId3" cstate="print"/>
          <a:srcRect/>
          <a:stretch>
            <a:fillRect/>
          </a:stretch>
        </p:blipFill>
        <p:spPr bwMode="auto">
          <a:xfrm>
            <a:off x="1676400" y="1600200"/>
            <a:ext cx="5715000" cy="35623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lovettproductions.com/images/portfolio/prevention-overdose.jpg">
            <a:hlinkClick r:id="rId2"/>
          </p:cNvPr>
          <p:cNvPicPr>
            <a:picLocks noChangeAspect="1" noChangeArrowheads="1"/>
          </p:cNvPicPr>
          <p:nvPr/>
        </p:nvPicPr>
        <p:blipFill>
          <a:blip r:embed="rId3" cstate="print"/>
          <a:srcRect/>
          <a:stretch>
            <a:fillRect/>
          </a:stretch>
        </p:blipFill>
        <p:spPr bwMode="auto">
          <a:xfrm>
            <a:off x="685800" y="1219200"/>
            <a:ext cx="7153275" cy="4762500"/>
          </a:xfrm>
          <a:prstGeom prst="rect">
            <a:avLst/>
          </a:prstGeom>
          <a:noFill/>
        </p:spPr>
      </p:pic>
      <p:cxnSp>
        <p:nvCxnSpPr>
          <p:cNvPr id="4" name="Straight Arrow Connector 3"/>
          <p:cNvCxnSpPr/>
          <p:nvPr/>
        </p:nvCxnSpPr>
        <p:spPr>
          <a:xfrm flipH="1">
            <a:off x="3200400" y="2133600"/>
            <a:ext cx="9144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62400" y="1600200"/>
            <a:ext cx="3657600" cy="369332"/>
          </a:xfrm>
          <a:prstGeom prst="rect">
            <a:avLst/>
          </a:prstGeom>
          <a:noFill/>
        </p:spPr>
        <p:txBody>
          <a:bodyPr wrap="square" rtlCol="0">
            <a:spAutoFit/>
          </a:bodyPr>
          <a:lstStyle/>
          <a:p>
            <a:r>
              <a:rPr lang="en-US" dirty="0" smtClean="0"/>
              <a:t>Atomizer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
            <a:ext cx="6172200"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Additional Points:</a:t>
            </a:r>
            <a:endParaRPr lang="en-US" sz="2800" b="1" i="1" dirty="0">
              <a:effectLst>
                <a:outerShdw blurRad="38100" dist="38100" dir="2700000" algn="tl">
                  <a:srgbClr val="000000">
                    <a:alpha val="43137"/>
                  </a:srgbClr>
                </a:outerShdw>
              </a:effectLst>
            </a:endParaRPr>
          </a:p>
        </p:txBody>
      </p:sp>
      <p:sp>
        <p:nvSpPr>
          <p:cNvPr id="3" name="TextBox 2"/>
          <p:cNvSpPr txBox="1"/>
          <p:nvPr/>
        </p:nvSpPr>
        <p:spPr>
          <a:xfrm>
            <a:off x="838200" y="685800"/>
            <a:ext cx="6629400" cy="5078313"/>
          </a:xfrm>
          <a:prstGeom prst="rect">
            <a:avLst/>
          </a:prstGeom>
          <a:noFill/>
        </p:spPr>
        <p:txBody>
          <a:bodyPr wrap="square" rtlCol="0">
            <a:spAutoFit/>
          </a:bodyPr>
          <a:lstStyle/>
          <a:p>
            <a:pPr>
              <a:buFont typeface="Wingdings" pitchFamily="2" charset="2"/>
              <a:buChar char="§"/>
            </a:pPr>
            <a:r>
              <a:rPr lang="en-US" sz="3600" b="1" i="1" u="sng" dirty="0" smtClean="0">
                <a:solidFill>
                  <a:srgbClr val="FF0000"/>
                </a:solidFill>
                <a:effectLst>
                  <a:outerShdw blurRad="38100" dist="38100" dir="2700000" algn="tl">
                    <a:srgbClr val="000000">
                      <a:alpha val="43137"/>
                    </a:srgbClr>
                  </a:outerShdw>
                </a:effectLst>
              </a:rPr>
              <a:t>If an overdose occurs CALL 911</a:t>
            </a:r>
          </a:p>
          <a:p>
            <a:pPr>
              <a:buFont typeface="Wingdings" pitchFamily="2" charset="2"/>
              <a:buChar char="§"/>
            </a:pPr>
            <a:endParaRPr lang="en-US" sz="3600" b="1" dirty="0" smtClean="0">
              <a:solidFill>
                <a:srgbClr val="FF0000"/>
              </a:solidFill>
              <a:effectLst>
                <a:outerShdw blurRad="38100" dist="38100" dir="2700000" algn="tl">
                  <a:srgbClr val="000000">
                    <a:alpha val="43137"/>
                  </a:srgbClr>
                </a:outerShdw>
              </a:effectLst>
            </a:endParaRPr>
          </a:p>
          <a:p>
            <a:pPr>
              <a:buFont typeface="Wingdings" pitchFamily="2" charset="2"/>
              <a:buChar char="§"/>
            </a:pPr>
            <a:r>
              <a:rPr lang="en-US" sz="3600" b="1" dirty="0" smtClean="0">
                <a:solidFill>
                  <a:srgbClr val="C00000"/>
                </a:solidFill>
                <a:effectLst>
                  <a:outerShdw blurRad="38100" dist="38100" dir="2700000" algn="tl">
                    <a:srgbClr val="000000">
                      <a:alpha val="43137"/>
                    </a:srgbClr>
                  </a:outerShdw>
                </a:effectLst>
              </a:rPr>
              <a:t>Administer Narcan</a:t>
            </a:r>
          </a:p>
          <a:p>
            <a:pPr>
              <a:buFont typeface="Wingdings" pitchFamily="2" charset="2"/>
              <a:buChar char="§"/>
            </a:pPr>
            <a:endParaRPr lang="en-US" sz="3600" b="1" dirty="0" smtClean="0">
              <a:solidFill>
                <a:srgbClr val="C00000"/>
              </a:solidFill>
              <a:effectLst>
                <a:outerShdw blurRad="38100" dist="38100" dir="2700000" algn="tl">
                  <a:srgbClr val="000000">
                    <a:alpha val="43137"/>
                  </a:srgbClr>
                </a:outerShdw>
              </a:effectLst>
            </a:endParaRPr>
          </a:p>
          <a:p>
            <a:pPr>
              <a:buFont typeface="Wingdings" pitchFamily="2" charset="2"/>
              <a:buChar char="§"/>
            </a:pPr>
            <a:r>
              <a:rPr lang="en-US" sz="3600" b="1" dirty="0" smtClean="0">
                <a:solidFill>
                  <a:srgbClr val="C00000"/>
                </a:solidFill>
                <a:effectLst>
                  <a:outerShdw blurRad="38100" dist="38100" dir="2700000" algn="tl">
                    <a:srgbClr val="000000">
                      <a:alpha val="43137"/>
                    </a:srgbClr>
                  </a:outerShdw>
                </a:effectLst>
              </a:rPr>
              <a:t>Place victim in recovery position</a:t>
            </a:r>
          </a:p>
          <a:p>
            <a:pPr>
              <a:buFont typeface="Wingdings" pitchFamily="2" charset="2"/>
              <a:buChar char="§"/>
            </a:pPr>
            <a:endParaRPr lang="en-US" sz="3600" b="1" dirty="0" smtClean="0">
              <a:solidFill>
                <a:srgbClr val="C00000"/>
              </a:solidFill>
              <a:effectLst>
                <a:outerShdw blurRad="38100" dist="38100" dir="2700000" algn="tl">
                  <a:srgbClr val="000000">
                    <a:alpha val="43137"/>
                  </a:srgbClr>
                </a:outerShdw>
              </a:effectLst>
            </a:endParaRPr>
          </a:p>
          <a:p>
            <a:pPr>
              <a:buFont typeface="Wingdings" pitchFamily="2" charset="2"/>
              <a:buChar char="§"/>
            </a:pPr>
            <a:r>
              <a:rPr lang="en-US" sz="3600" b="1" dirty="0" smtClean="0">
                <a:solidFill>
                  <a:srgbClr val="C00000"/>
                </a:solidFill>
                <a:effectLst>
                  <a:outerShdw blurRad="38100" dist="38100" dir="2700000" algn="tl">
                    <a:srgbClr val="000000">
                      <a:alpha val="43137"/>
                    </a:srgbClr>
                  </a:outerShdw>
                </a:effectLst>
              </a:rPr>
              <a:t>Consider rescue breathing</a:t>
            </a:r>
            <a:endParaRPr lang="en-US" sz="3600"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t1.gstatic.com/images?q=tbn:ANd9GcThgYpwnZ3SCzGwDbZGrogVNDI_HmzoFSDMUYjToNHfc1sqxHUceQ">
            <a:hlinkClick r:id="rId2"/>
          </p:cNvPr>
          <p:cNvPicPr>
            <a:picLocks noChangeAspect="1" noChangeArrowheads="1"/>
          </p:cNvPicPr>
          <p:nvPr/>
        </p:nvPicPr>
        <p:blipFill>
          <a:blip r:embed="rId3" cstate="print"/>
          <a:srcRect/>
          <a:stretch>
            <a:fillRect/>
          </a:stretch>
        </p:blipFill>
        <p:spPr bwMode="auto">
          <a:xfrm>
            <a:off x="3124200" y="0"/>
            <a:ext cx="2543175" cy="1800225"/>
          </a:xfrm>
          <a:prstGeom prst="rect">
            <a:avLst/>
          </a:prstGeom>
          <a:noFill/>
        </p:spPr>
      </p:pic>
      <p:pic>
        <p:nvPicPr>
          <p:cNvPr id="51204" name="Picture 4" descr="http://library.thinkquest.org/06aug/02247/images/recovery_position/adult/12.jpg">
            <a:hlinkClick r:id="rId4"/>
          </p:cNvPr>
          <p:cNvPicPr>
            <a:picLocks noChangeAspect="1" noChangeArrowheads="1"/>
          </p:cNvPicPr>
          <p:nvPr/>
        </p:nvPicPr>
        <p:blipFill>
          <a:blip r:embed="rId5" cstate="print"/>
          <a:srcRect/>
          <a:stretch>
            <a:fillRect/>
          </a:stretch>
        </p:blipFill>
        <p:spPr bwMode="auto">
          <a:xfrm>
            <a:off x="1981200" y="1752600"/>
            <a:ext cx="5334000" cy="4000501"/>
          </a:xfrm>
          <a:prstGeom prst="rect">
            <a:avLst/>
          </a:prstGeom>
          <a:noFill/>
        </p:spPr>
      </p:pic>
      <p:sp>
        <p:nvSpPr>
          <p:cNvPr id="4" name="TextBox 3"/>
          <p:cNvSpPr txBox="1"/>
          <p:nvPr/>
        </p:nvSpPr>
        <p:spPr>
          <a:xfrm>
            <a:off x="762000" y="5791200"/>
            <a:ext cx="80010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Placing a person on their side or recovery position can assist in keeping their airway clear </a:t>
            </a:r>
            <a:endParaRPr lang="en-US"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543800" cy="923330"/>
          </a:xfrm>
          <a:prstGeom prst="rect">
            <a:avLst/>
          </a:prstGeom>
          <a:noFill/>
        </p:spPr>
        <p:txBody>
          <a:bodyPr wrap="square" rtlCol="0">
            <a:spAutoFit/>
          </a:bodyPr>
          <a:lstStyle/>
          <a:p>
            <a:r>
              <a:rPr lang="en-US" b="1" i="1" dirty="0" smtClean="0">
                <a:effectLst>
                  <a:glow rad="228600">
                    <a:schemeClr val="accent6">
                      <a:satMod val="175000"/>
                      <a:alpha val="40000"/>
                    </a:schemeClr>
                  </a:glow>
                </a:effectLst>
              </a:rPr>
              <a:t>                                         </a:t>
            </a:r>
          </a:p>
          <a:p>
            <a:endParaRPr lang="en-US" b="1" i="1" dirty="0">
              <a:effectLst>
                <a:glow rad="228600">
                  <a:schemeClr val="accent6">
                    <a:satMod val="175000"/>
                    <a:alpha val="40000"/>
                  </a:schemeClr>
                </a:glow>
              </a:effectLst>
            </a:endParaRPr>
          </a:p>
          <a:p>
            <a:r>
              <a:rPr lang="en-US" b="1" i="1" dirty="0" smtClean="0">
                <a:effectLst>
                  <a:glow rad="228600">
                    <a:schemeClr val="accent6">
                      <a:satMod val="175000"/>
                      <a:alpha val="40000"/>
                    </a:schemeClr>
                  </a:glow>
                </a:effectLst>
              </a:rPr>
              <a:t> </a:t>
            </a:r>
            <a:endParaRPr lang="en-US" b="1" i="1" dirty="0">
              <a:effectLst>
                <a:glow rad="228600">
                  <a:schemeClr val="accent6">
                    <a:satMod val="175000"/>
                    <a:alpha val="40000"/>
                  </a:schemeClr>
                </a:glow>
              </a:effectLst>
            </a:endParaRPr>
          </a:p>
        </p:txBody>
      </p:sp>
      <p:sp>
        <p:nvSpPr>
          <p:cNvPr id="4" name="TextBox 3"/>
          <p:cNvSpPr txBox="1"/>
          <p:nvPr/>
        </p:nvSpPr>
        <p:spPr>
          <a:xfrm>
            <a:off x="533400" y="3048000"/>
            <a:ext cx="7543800" cy="3724096"/>
          </a:xfrm>
          <a:prstGeom prst="rect">
            <a:avLst/>
          </a:prstGeom>
          <a:noFill/>
        </p:spPr>
        <p:txBody>
          <a:bodyPr wrap="square" rtlCol="0">
            <a:spAutoFit/>
          </a:bodyPr>
          <a:lstStyle/>
          <a:p>
            <a:r>
              <a:rPr lang="en-US" sz="2000" dirty="0" smtClean="0">
                <a:effectLst>
                  <a:glow rad="228600">
                    <a:schemeClr val="accent1">
                      <a:satMod val="175000"/>
                      <a:alpha val="40000"/>
                    </a:schemeClr>
                  </a:glow>
                  <a:outerShdw blurRad="38100" dist="38100" dir="2700000" algn="tl">
                    <a:srgbClr val="000000">
                      <a:alpha val="43137"/>
                    </a:srgbClr>
                  </a:outerShdw>
                </a:effectLst>
              </a:rPr>
              <a:t>	</a:t>
            </a:r>
            <a:r>
              <a:rPr lang="en-US" dirty="0" smtClean="0">
                <a:effectLst>
                  <a:glow rad="228600">
                    <a:schemeClr val="accent1">
                      <a:satMod val="175000"/>
                      <a:alpha val="40000"/>
                    </a:schemeClr>
                  </a:glow>
                  <a:outerShdw blurRad="38100" dist="38100" dir="2700000" algn="tl">
                    <a:srgbClr val="000000">
                      <a:alpha val="43137"/>
                    </a:srgbClr>
                  </a:outerShdw>
                </a:effectLst>
              </a:rPr>
              <a:t>Dr Stephen Evans- Lorain County Coroner’s Office</a:t>
            </a:r>
          </a:p>
          <a:p>
            <a:r>
              <a:rPr lang="en-US" dirty="0" smtClean="0">
                <a:effectLst>
                  <a:glow rad="228600">
                    <a:schemeClr val="accent1">
                      <a:satMod val="175000"/>
                      <a:alpha val="40000"/>
                    </a:schemeClr>
                  </a:glow>
                  <a:outerShdw blurRad="38100" dist="38100" dir="2700000" algn="tl">
                    <a:srgbClr val="000000">
                      <a:alpha val="43137"/>
                    </a:srgbClr>
                  </a:outerShdw>
                </a:effectLst>
              </a:rPr>
              <a:t>	Alcohol and Drug Addiction Services</a:t>
            </a:r>
          </a:p>
          <a:p>
            <a:r>
              <a:rPr lang="en-US" dirty="0" smtClean="0">
                <a:effectLst>
                  <a:glow rad="228600">
                    <a:schemeClr val="accent1">
                      <a:satMod val="175000"/>
                      <a:alpha val="40000"/>
                    </a:schemeClr>
                  </a:glow>
                  <a:outerShdw blurRad="38100" dist="38100" dir="2700000" algn="tl">
                    <a:srgbClr val="000000">
                      <a:alpha val="43137"/>
                    </a:srgbClr>
                  </a:outerShdw>
                </a:effectLst>
              </a:rPr>
              <a:t>	Lorain Police Department</a:t>
            </a:r>
          </a:p>
          <a:p>
            <a:r>
              <a:rPr lang="en-US" dirty="0" smtClean="0">
                <a:effectLst>
                  <a:glow rad="228600">
                    <a:schemeClr val="accent1">
                      <a:satMod val="175000"/>
                      <a:alpha val="40000"/>
                    </a:schemeClr>
                  </a:glow>
                  <a:outerShdw blurRad="38100" dist="38100" dir="2700000" algn="tl">
                    <a:srgbClr val="000000">
                      <a:alpha val="43137"/>
                    </a:srgbClr>
                  </a:outerShdw>
                </a:effectLst>
              </a:rPr>
              <a:t>	Lorain County Sheriff’s Office</a:t>
            </a:r>
          </a:p>
          <a:p>
            <a:r>
              <a:rPr lang="en-US" dirty="0" smtClean="0">
                <a:effectLst>
                  <a:glow rad="228600">
                    <a:schemeClr val="accent1">
                      <a:satMod val="175000"/>
                      <a:alpha val="40000"/>
                    </a:schemeClr>
                  </a:glow>
                  <a:outerShdw blurRad="38100" dist="38100" dir="2700000" algn="tl">
                    <a:srgbClr val="000000">
                      <a:alpha val="43137"/>
                    </a:srgbClr>
                  </a:outerShdw>
                </a:effectLst>
              </a:rPr>
              <a:t>                Elyria Police Department</a:t>
            </a:r>
          </a:p>
          <a:p>
            <a:r>
              <a:rPr lang="en-US" dirty="0" smtClean="0">
                <a:effectLst>
                  <a:glow rad="228600">
                    <a:schemeClr val="accent1">
                      <a:satMod val="175000"/>
                      <a:alpha val="40000"/>
                    </a:schemeClr>
                  </a:glow>
                  <a:outerShdw blurRad="38100" dist="38100" dir="2700000" algn="tl">
                    <a:srgbClr val="000000">
                      <a:alpha val="43137"/>
                    </a:srgbClr>
                  </a:outerShdw>
                </a:effectLst>
              </a:rPr>
              <a:t>	Lorain County Prosecutors </a:t>
            </a:r>
            <a:r>
              <a:rPr lang="en-US" dirty="0" smtClean="0">
                <a:effectLst>
                  <a:glow rad="228600">
                    <a:schemeClr val="accent1">
                      <a:satMod val="175000"/>
                      <a:alpha val="40000"/>
                    </a:schemeClr>
                  </a:glow>
                  <a:outerShdw blurRad="38100" dist="38100" dir="2700000" algn="tl">
                    <a:srgbClr val="000000">
                      <a:alpha val="43137"/>
                    </a:srgbClr>
                  </a:outerShdw>
                </a:effectLst>
              </a:rPr>
              <a:t>Office</a:t>
            </a:r>
          </a:p>
          <a:p>
            <a:r>
              <a:rPr lang="en-US" dirty="0" smtClean="0">
                <a:effectLst>
                  <a:glow rad="228600">
                    <a:schemeClr val="accent1">
                      <a:satMod val="175000"/>
                      <a:alpha val="40000"/>
                    </a:schemeClr>
                  </a:glow>
                  <a:outerShdw blurRad="38100" dist="38100" dir="2700000" algn="tl">
                    <a:srgbClr val="000000">
                      <a:alpha val="43137"/>
                    </a:srgbClr>
                  </a:outerShdw>
                </a:effectLst>
              </a:rPr>
              <a:t>	Lorain County Drug Abuse Services</a:t>
            </a:r>
          </a:p>
          <a:p>
            <a:r>
              <a:rPr lang="en-US" dirty="0" smtClean="0">
                <a:effectLst>
                  <a:glow rad="228600">
                    <a:schemeClr val="accent1">
                      <a:satMod val="175000"/>
                      <a:alpha val="40000"/>
                    </a:schemeClr>
                  </a:glow>
                  <a:outerShdw blurRad="38100" dist="38100" dir="2700000" algn="tl">
                    <a:srgbClr val="000000">
                      <a:alpha val="43137"/>
                    </a:srgbClr>
                  </a:outerShdw>
                </a:effectLst>
              </a:rPr>
              <a:t>	Lorain County General Health District </a:t>
            </a:r>
          </a:p>
          <a:p>
            <a:r>
              <a:rPr lang="en-US" dirty="0" smtClean="0">
                <a:effectLst>
                  <a:glow rad="228600">
                    <a:schemeClr val="accent1">
                      <a:satMod val="175000"/>
                      <a:alpha val="40000"/>
                    </a:schemeClr>
                  </a:glow>
                  <a:outerShdw blurRad="38100" dist="38100" dir="2700000" algn="tl">
                    <a:srgbClr val="000000">
                      <a:alpha val="43137"/>
                    </a:srgbClr>
                  </a:outerShdw>
                </a:effectLst>
              </a:rPr>
              <a:t>	Lorain City Health Department</a:t>
            </a:r>
          </a:p>
          <a:p>
            <a:r>
              <a:rPr lang="en-US" dirty="0" smtClean="0">
                <a:effectLst>
                  <a:glow rad="228600">
                    <a:schemeClr val="accent1">
                      <a:satMod val="175000"/>
                      <a:alpha val="40000"/>
                    </a:schemeClr>
                  </a:glow>
                  <a:outerShdw blurRad="38100" dist="38100" dir="2700000" algn="tl">
                    <a:srgbClr val="000000">
                      <a:alpha val="43137"/>
                    </a:srgbClr>
                  </a:outerShdw>
                </a:effectLst>
              </a:rPr>
              <a:t>	Elyria Health Department</a:t>
            </a:r>
          </a:p>
          <a:p>
            <a:r>
              <a:rPr lang="en-US" dirty="0" smtClean="0">
                <a:effectLst>
                  <a:glow rad="228600">
                    <a:schemeClr val="accent1">
                      <a:satMod val="175000"/>
                      <a:alpha val="40000"/>
                    </a:schemeClr>
                  </a:glow>
                  <a:outerShdw blurRad="38100" dist="38100" dir="2700000" algn="tl">
                    <a:srgbClr val="000000">
                      <a:alpha val="43137"/>
                    </a:srgbClr>
                  </a:outerShdw>
                </a:effectLst>
              </a:rPr>
              <a:t>	Mercy Hospital and Elyria Memorial Hospital</a:t>
            </a:r>
          </a:p>
          <a:p>
            <a:r>
              <a:rPr lang="en-US" dirty="0" smtClean="0">
                <a:effectLst>
                  <a:glow rad="228600">
                    <a:schemeClr val="accent1">
                      <a:satMod val="175000"/>
                      <a:alpha val="40000"/>
                    </a:schemeClr>
                  </a:glow>
                  <a:outerShdw blurRad="38100" dist="38100" dir="2700000" algn="tl">
                    <a:srgbClr val="000000">
                      <a:alpha val="43137"/>
                    </a:srgbClr>
                  </a:outerShdw>
                </a:effectLst>
              </a:rPr>
              <a:t>	SOLACE</a:t>
            </a:r>
          </a:p>
          <a:p>
            <a:r>
              <a:rPr lang="en-US" dirty="0" smtClean="0">
                <a:effectLst>
                  <a:glow rad="228600">
                    <a:schemeClr val="accent1">
                      <a:satMod val="175000"/>
                      <a:alpha val="40000"/>
                    </a:schemeClr>
                  </a:glow>
                  <a:outerShdw blurRad="38100" dist="38100" dir="2700000" algn="tl">
                    <a:srgbClr val="000000">
                      <a:alpha val="43137"/>
                    </a:srgbClr>
                  </a:outerShdw>
                </a:effectLst>
              </a:rPr>
              <a:t>                Lorain City Schools TV 20</a:t>
            </a:r>
            <a:endParaRPr lang="en-US" dirty="0">
              <a:effectLst>
                <a:glow rad="228600">
                  <a:schemeClr val="accent1">
                    <a:satMod val="175000"/>
                    <a:alpha val="40000"/>
                  </a:schemeClr>
                </a:glow>
                <a:outerShdw blurRad="38100" dist="38100" dir="2700000" algn="tl">
                  <a:srgbClr val="000000">
                    <a:alpha val="43137"/>
                  </a:srgbClr>
                </a:outerShdw>
              </a:effectLst>
            </a:endParaRPr>
          </a:p>
        </p:txBody>
      </p:sp>
      <p:pic>
        <p:nvPicPr>
          <p:cNvPr id="2050" name="Picture 2" descr="http://www.lorainadas.org/lorainadas/imag000.jpg"/>
          <p:cNvPicPr>
            <a:picLocks noChangeAspect="1" noChangeArrowheads="1"/>
          </p:cNvPicPr>
          <p:nvPr/>
        </p:nvPicPr>
        <p:blipFill>
          <a:blip r:embed="rId2" cstate="print"/>
          <a:srcRect/>
          <a:stretch>
            <a:fillRect/>
          </a:stretch>
        </p:blipFill>
        <p:spPr bwMode="auto">
          <a:xfrm>
            <a:off x="6781800" y="0"/>
            <a:ext cx="2362200" cy="1219200"/>
          </a:xfrm>
          <a:prstGeom prst="rect">
            <a:avLst/>
          </a:prstGeom>
          <a:noFill/>
        </p:spPr>
      </p:pic>
      <p:pic>
        <p:nvPicPr>
          <p:cNvPr id="2053" name="Picture 5" descr="http://www.loraincountyhealth.com/templates/lcghd/images/logo.png">
            <a:hlinkClick r:id="rId3"/>
          </p:cNvPr>
          <p:cNvPicPr>
            <a:picLocks noChangeAspect="1" noChangeArrowheads="1"/>
          </p:cNvPicPr>
          <p:nvPr/>
        </p:nvPicPr>
        <p:blipFill>
          <a:blip r:embed="rId4" cstate="print"/>
          <a:srcRect/>
          <a:stretch>
            <a:fillRect/>
          </a:stretch>
        </p:blipFill>
        <p:spPr bwMode="auto">
          <a:xfrm>
            <a:off x="-1" y="0"/>
            <a:ext cx="1786759" cy="1447800"/>
          </a:xfrm>
          <a:prstGeom prst="rect">
            <a:avLst/>
          </a:prstGeom>
          <a:noFill/>
        </p:spPr>
      </p:pic>
      <p:pic>
        <p:nvPicPr>
          <p:cNvPr id="2055" name="Picture 7" descr="http://www.lorainhealth.com/images/top_left.gif"/>
          <p:cNvPicPr>
            <a:picLocks noChangeAspect="1" noChangeArrowheads="1"/>
          </p:cNvPicPr>
          <p:nvPr/>
        </p:nvPicPr>
        <p:blipFill>
          <a:blip r:embed="rId5" cstate="print"/>
          <a:srcRect/>
          <a:stretch>
            <a:fillRect/>
          </a:stretch>
        </p:blipFill>
        <p:spPr bwMode="auto">
          <a:xfrm>
            <a:off x="1676400" y="0"/>
            <a:ext cx="1905000" cy="762000"/>
          </a:xfrm>
          <a:prstGeom prst="rect">
            <a:avLst/>
          </a:prstGeom>
          <a:noFill/>
        </p:spPr>
      </p:pic>
      <p:pic>
        <p:nvPicPr>
          <p:cNvPr id="2057" name="Picture 9" descr="http://www.loraincountycoroner.com/publishImages/index~~element51.JPG"/>
          <p:cNvPicPr>
            <a:picLocks noChangeAspect="1" noChangeArrowheads="1"/>
          </p:cNvPicPr>
          <p:nvPr/>
        </p:nvPicPr>
        <p:blipFill>
          <a:blip r:embed="rId6" cstate="print"/>
          <a:srcRect/>
          <a:stretch>
            <a:fillRect/>
          </a:stretch>
        </p:blipFill>
        <p:spPr bwMode="auto">
          <a:xfrm>
            <a:off x="3581400" y="0"/>
            <a:ext cx="1447800" cy="1066800"/>
          </a:xfrm>
          <a:prstGeom prst="rect">
            <a:avLst/>
          </a:prstGeom>
          <a:noFill/>
        </p:spPr>
      </p:pic>
      <p:pic>
        <p:nvPicPr>
          <p:cNvPr id="2058" name="Picture 10" descr="http://www.loraincountycoroner.com/publishImages/~master~master~~master5.jpg"/>
          <p:cNvPicPr>
            <a:picLocks noChangeAspect="1" noChangeArrowheads="1"/>
          </p:cNvPicPr>
          <p:nvPr/>
        </p:nvPicPr>
        <p:blipFill>
          <a:blip r:embed="rId7" cstate="print"/>
          <a:srcRect/>
          <a:stretch>
            <a:fillRect/>
          </a:stretch>
        </p:blipFill>
        <p:spPr bwMode="auto">
          <a:xfrm>
            <a:off x="4724400" y="609600"/>
            <a:ext cx="314325" cy="466725"/>
          </a:xfrm>
          <a:prstGeom prst="rect">
            <a:avLst/>
          </a:prstGeom>
          <a:noFill/>
        </p:spPr>
      </p:pic>
      <p:pic>
        <p:nvPicPr>
          <p:cNvPr id="2061" name="Picture 13" descr="Mercy Hospital &amp; Health Services"/>
          <p:cNvPicPr>
            <a:picLocks noChangeAspect="1" noChangeArrowheads="1"/>
          </p:cNvPicPr>
          <p:nvPr/>
        </p:nvPicPr>
        <p:blipFill>
          <a:blip r:embed="rId8" cstate="print"/>
          <a:srcRect/>
          <a:stretch>
            <a:fillRect/>
          </a:stretch>
        </p:blipFill>
        <p:spPr bwMode="auto">
          <a:xfrm>
            <a:off x="5029200" y="0"/>
            <a:ext cx="1752600" cy="1000125"/>
          </a:xfrm>
          <a:prstGeom prst="rect">
            <a:avLst/>
          </a:prstGeom>
          <a:noFill/>
        </p:spPr>
      </p:pic>
      <p:pic>
        <p:nvPicPr>
          <p:cNvPr id="2063" name="Picture 15" descr="EMH Healthcare">
            <a:hlinkClick r:id="rId9"/>
          </p:cNvPr>
          <p:cNvPicPr>
            <a:picLocks noChangeAspect="1" noChangeArrowheads="1"/>
          </p:cNvPicPr>
          <p:nvPr/>
        </p:nvPicPr>
        <p:blipFill>
          <a:blip r:embed="rId10" cstate="print"/>
          <a:srcRect/>
          <a:stretch>
            <a:fillRect/>
          </a:stretch>
        </p:blipFill>
        <p:spPr bwMode="auto">
          <a:xfrm>
            <a:off x="0" y="1447800"/>
            <a:ext cx="2085975" cy="304800"/>
          </a:xfrm>
          <a:prstGeom prst="rect">
            <a:avLst/>
          </a:prstGeom>
          <a:noFill/>
        </p:spPr>
      </p:pic>
      <p:pic>
        <p:nvPicPr>
          <p:cNvPr id="1026" name="Picture 2"/>
          <p:cNvPicPr>
            <a:picLocks noChangeAspect="1" noChangeArrowheads="1"/>
          </p:cNvPicPr>
          <p:nvPr/>
        </p:nvPicPr>
        <p:blipFill>
          <a:blip r:embed="rId11" cstate="print"/>
          <a:srcRect/>
          <a:stretch>
            <a:fillRect/>
          </a:stretch>
        </p:blipFill>
        <p:spPr bwMode="auto">
          <a:xfrm>
            <a:off x="0" y="1752600"/>
            <a:ext cx="2209800" cy="1143000"/>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6400800" y="1219200"/>
            <a:ext cx="1600200" cy="1371600"/>
          </a:xfrm>
          <a:prstGeom prst="rect">
            <a:avLst/>
          </a:prstGeom>
          <a:noFill/>
          <a:ln w="9525">
            <a:noFill/>
            <a:miter lim="800000"/>
            <a:headEnd/>
            <a:tailEnd/>
          </a:ln>
        </p:spPr>
      </p:pic>
      <p:pic>
        <p:nvPicPr>
          <p:cNvPr id="1028" name="Picture 4"/>
          <p:cNvPicPr>
            <a:picLocks noChangeAspect="1" noChangeArrowheads="1"/>
          </p:cNvPicPr>
          <p:nvPr/>
        </p:nvPicPr>
        <p:blipFill>
          <a:blip r:embed="rId13" cstate="print"/>
          <a:srcRect/>
          <a:stretch>
            <a:fillRect/>
          </a:stretch>
        </p:blipFill>
        <p:spPr bwMode="auto">
          <a:xfrm>
            <a:off x="8024813" y="1219200"/>
            <a:ext cx="1119187" cy="1219200"/>
          </a:xfrm>
          <a:prstGeom prst="rect">
            <a:avLst/>
          </a:prstGeom>
          <a:noFill/>
          <a:ln w="9525">
            <a:noFill/>
            <a:miter lim="800000"/>
            <a:headEnd/>
            <a:tailEnd/>
          </a:ln>
        </p:spPr>
      </p:pic>
      <p:pic>
        <p:nvPicPr>
          <p:cNvPr id="10242" name="Picture 2" descr="http://www.cityofelyria.org/wp-content/dept_images/PD/patch.gif"/>
          <p:cNvPicPr>
            <a:picLocks noChangeAspect="1" noChangeArrowheads="1"/>
          </p:cNvPicPr>
          <p:nvPr/>
        </p:nvPicPr>
        <p:blipFill>
          <a:blip r:embed="rId14" cstate="print"/>
          <a:srcRect/>
          <a:stretch>
            <a:fillRect/>
          </a:stretch>
        </p:blipFill>
        <p:spPr bwMode="auto">
          <a:xfrm>
            <a:off x="4419600" y="1066800"/>
            <a:ext cx="1295400" cy="1447800"/>
          </a:xfrm>
          <a:prstGeom prst="rect">
            <a:avLst/>
          </a:prstGeom>
          <a:noFill/>
        </p:spPr>
      </p:pic>
      <p:pic>
        <p:nvPicPr>
          <p:cNvPr id="16" name="Picture 15" descr="C:\Users\mfaili\AppData\Local\Microsoft\Windows\Temporary Internet Files\Content.Outlook\8GINZ70N\LPD Patch.png"/>
          <p:cNvPicPr/>
          <p:nvPr/>
        </p:nvPicPr>
        <p:blipFill>
          <a:blip r:embed="rId15" cstate="print"/>
          <a:srcRect/>
          <a:stretch>
            <a:fillRect/>
          </a:stretch>
        </p:blipFill>
        <p:spPr bwMode="auto">
          <a:xfrm>
            <a:off x="3048000" y="1143000"/>
            <a:ext cx="1228725" cy="1295400"/>
          </a:xfrm>
          <a:prstGeom prst="rect">
            <a:avLst/>
          </a:prstGeom>
          <a:noFill/>
          <a:ln w="9525">
            <a:noFill/>
            <a:miter lim="800000"/>
            <a:headEnd/>
            <a:tailEnd/>
          </a:ln>
        </p:spPr>
      </p:pic>
      <p:pic>
        <p:nvPicPr>
          <p:cNvPr id="36865" name="Picture 1" descr="image001"/>
          <p:cNvPicPr>
            <a:picLocks noChangeAspect="1" noChangeArrowheads="1"/>
          </p:cNvPicPr>
          <p:nvPr/>
        </p:nvPicPr>
        <p:blipFill>
          <a:blip r:embed="rId16" cstate="print"/>
          <a:srcRect/>
          <a:stretch>
            <a:fillRect/>
          </a:stretch>
        </p:blipFill>
        <p:spPr bwMode="auto">
          <a:xfrm>
            <a:off x="7620000" y="2590800"/>
            <a:ext cx="1524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66800"/>
            <a:ext cx="5943600" cy="2123658"/>
          </a:xfrm>
          <a:prstGeom prst="rect">
            <a:avLst/>
          </a:prstGeom>
          <a:noFill/>
        </p:spPr>
        <p:txBody>
          <a:bodyPr wrap="square" rtlCol="0">
            <a:spAutoFit/>
          </a:bodyPr>
          <a:lstStyle/>
          <a:p>
            <a:r>
              <a:rPr lang="en-US" sz="6600" b="1" dirty="0" smtClean="0">
                <a:effectLst>
                  <a:outerShdw blurRad="38100" dist="38100" dir="2700000" algn="tl">
                    <a:srgbClr val="000000">
                      <a:alpha val="43137"/>
                    </a:srgbClr>
                  </a:outerShdw>
                </a:effectLst>
              </a:rPr>
              <a:t>See video for instructions….</a:t>
            </a:r>
            <a:endParaRPr lang="en-US" sz="6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6934200" cy="1754326"/>
          </a:xfrm>
          <a:prstGeom prst="rect">
            <a:avLst/>
          </a:prstGeom>
          <a:noFill/>
        </p:spPr>
        <p:txBody>
          <a:bodyPr wrap="square" rtlCol="0">
            <a:spAutoFit/>
          </a:bodyPr>
          <a:lstStyle/>
          <a:p>
            <a:r>
              <a:rPr lang="en-US" sz="5400" dirty="0" smtClean="0"/>
              <a:t>Questions???????????????????????????</a:t>
            </a:r>
            <a:endParaRPr lang="en-U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8077200" cy="461665"/>
          </a:xfrm>
          <a:prstGeom prst="rect">
            <a:avLst/>
          </a:prstGeom>
          <a:noFill/>
        </p:spPr>
        <p:txBody>
          <a:bodyPr wrap="square" rtlCol="0">
            <a:spAutoFit/>
          </a:bodyPr>
          <a:lstStyle/>
          <a:p>
            <a:r>
              <a:rPr lang="en-US" sz="2400" dirty="0" smtClean="0">
                <a:solidFill>
                  <a:srgbClr val="FF0000"/>
                </a:solidFill>
                <a:effectLst>
                  <a:outerShdw blurRad="38100" dist="38100" dir="2700000" algn="tl">
                    <a:srgbClr val="000000">
                      <a:alpha val="43137"/>
                    </a:srgbClr>
                  </a:outerShdw>
                </a:effectLst>
              </a:rPr>
              <a:t>D</a:t>
            </a:r>
            <a:r>
              <a:rPr lang="en-US" sz="2400" dirty="0" smtClean="0">
                <a:effectLst>
                  <a:outerShdw blurRad="38100" dist="38100" dir="2700000" algn="tl">
                    <a:srgbClr val="000000">
                      <a:alpha val="43137"/>
                    </a:srgbClr>
                  </a:outerShdw>
                </a:effectLst>
              </a:rPr>
              <a:t>eaths </a:t>
            </a:r>
            <a:r>
              <a:rPr lang="en-US" sz="2400" dirty="0" smtClean="0">
                <a:solidFill>
                  <a:srgbClr val="FF0000"/>
                </a:solidFill>
                <a:effectLst>
                  <a:outerShdw blurRad="38100" dist="38100" dir="2700000" algn="tl">
                    <a:srgbClr val="000000">
                      <a:alpha val="43137"/>
                    </a:srgbClr>
                  </a:outerShdw>
                </a:effectLst>
              </a:rPr>
              <a:t>A</a:t>
            </a:r>
            <a:r>
              <a:rPr lang="en-US" sz="2400" dirty="0" smtClean="0">
                <a:effectLst>
                  <a:outerShdw blurRad="38100" dist="38100" dir="2700000" algn="tl">
                    <a:srgbClr val="000000">
                      <a:alpha val="43137"/>
                    </a:srgbClr>
                  </a:outerShdw>
                </a:effectLst>
              </a:rPr>
              <a:t>voided</a:t>
            </a:r>
            <a:r>
              <a:rPr lang="en-US" sz="2400" dirty="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W</a:t>
            </a:r>
            <a:r>
              <a:rPr lang="en-US" sz="2400" dirty="0" smtClean="0">
                <a:effectLst>
                  <a:outerShdw blurRad="38100" dist="38100" dir="2700000" algn="tl">
                    <a:srgbClr val="000000">
                      <a:alpha val="43137"/>
                    </a:srgbClr>
                  </a:outerShdw>
                </a:effectLst>
              </a:rPr>
              <a:t>ith </a:t>
            </a:r>
            <a:r>
              <a:rPr lang="en-US" sz="2400" dirty="0" smtClean="0">
                <a:solidFill>
                  <a:srgbClr val="FF0000"/>
                </a:solidFill>
                <a:effectLst>
                  <a:outerShdw blurRad="38100" dist="38100" dir="2700000" algn="tl">
                    <a:srgbClr val="000000">
                      <a:alpha val="43137"/>
                    </a:srgbClr>
                  </a:outerShdw>
                </a:effectLst>
              </a:rPr>
              <a:t>N</a:t>
            </a:r>
            <a:r>
              <a:rPr lang="en-US" sz="2400" dirty="0" smtClean="0">
                <a:effectLst>
                  <a:outerShdw blurRad="38100" dist="38100" dir="2700000" algn="tl">
                    <a:srgbClr val="000000">
                      <a:alpha val="43137"/>
                    </a:srgbClr>
                  </a:outerShdw>
                </a:effectLst>
              </a:rPr>
              <a:t>aloxone</a:t>
            </a:r>
            <a:endParaRPr lang="en-US" sz="2400" dirty="0">
              <a:effectLst>
                <a:outerShdw blurRad="38100" dist="38100" dir="2700000" algn="tl">
                  <a:srgbClr val="000000">
                    <a:alpha val="43137"/>
                  </a:srgbClr>
                </a:outerShdw>
              </a:effectLst>
            </a:endParaRPr>
          </a:p>
        </p:txBody>
      </p:sp>
      <p:sp>
        <p:nvSpPr>
          <p:cNvPr id="4" name="TextBox 3"/>
          <p:cNvSpPr txBox="1"/>
          <p:nvPr/>
        </p:nvSpPr>
        <p:spPr>
          <a:xfrm>
            <a:off x="990600" y="2438400"/>
            <a:ext cx="7086600" cy="286232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What is Naloxone?</a:t>
            </a: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Naloxone commonly known as Narcan is a medication that can reverse and overdose caused by an opioid drug.  When administered during an overdose, Naloxone blocks the effects of opioids on the brain and restores breathing within two to eight minutes.  It has been safely used by emergency medical professionals for over forty years and has only one function: to reverse the effects of opioids on the brain and respiratory system to prevent death.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762000"/>
            <a:ext cx="6858000" cy="584775"/>
          </a:xfrm>
          <a:prstGeom prst="rect">
            <a:avLst/>
          </a:prstGeom>
          <a:noFill/>
        </p:spPr>
        <p:txBody>
          <a:bodyPr wrap="square" rtlCol="0">
            <a:spAutoFit/>
          </a:bodyPr>
          <a:lstStyle/>
          <a:p>
            <a:r>
              <a:rPr lang="en-US" sz="3200" b="1" i="1" dirty="0" smtClean="0">
                <a:solidFill>
                  <a:srgbClr val="147BF8"/>
                </a:solidFill>
                <a:effectLst>
                  <a:outerShdw blurRad="38100" dist="38100" dir="2700000" algn="tl">
                    <a:srgbClr val="000000">
                      <a:alpha val="43137"/>
                    </a:srgbClr>
                  </a:outerShdw>
                </a:effectLst>
              </a:rPr>
              <a:t>Liability Concerns……………..</a:t>
            </a:r>
            <a:endParaRPr lang="en-US" sz="3200" b="1" i="1" dirty="0">
              <a:solidFill>
                <a:srgbClr val="147BF8"/>
              </a:solidFill>
              <a:effectLst>
                <a:outerShdw blurRad="38100" dist="38100" dir="2700000" algn="tl">
                  <a:srgbClr val="000000">
                    <a:alpha val="43137"/>
                  </a:srgbClr>
                </a:outerShdw>
              </a:effectLst>
            </a:endParaRPr>
          </a:p>
        </p:txBody>
      </p:sp>
      <p:sp>
        <p:nvSpPr>
          <p:cNvPr id="4" name="TextBox 3"/>
          <p:cNvSpPr txBox="1"/>
          <p:nvPr/>
        </p:nvSpPr>
        <p:spPr>
          <a:xfrm>
            <a:off x="1371600" y="2133600"/>
            <a:ext cx="4572000" cy="2492990"/>
          </a:xfrm>
          <a:prstGeom prst="rect">
            <a:avLst/>
          </a:prstGeom>
          <a:noFill/>
        </p:spPr>
        <p:txBody>
          <a:bodyPr wrap="square" rtlCol="0">
            <a:spAutoFit/>
          </a:bodyPr>
          <a:lstStyle/>
          <a:p>
            <a:pPr>
              <a:buFont typeface="Wingdings" pitchFamily="2" charset="2"/>
              <a:buChar char="§"/>
            </a:pPr>
            <a:r>
              <a:rPr lang="en-US" sz="4000" dirty="0" smtClean="0">
                <a:effectLst>
                  <a:outerShdw blurRad="38100" dist="38100" dir="2700000" algn="tl">
                    <a:srgbClr val="000000">
                      <a:alpha val="43137"/>
                    </a:srgbClr>
                  </a:outerShdw>
                </a:effectLst>
              </a:rPr>
              <a:t>No Liability if acting in good faith for first responders</a:t>
            </a:r>
          </a:p>
          <a:p>
            <a:pPr>
              <a:buFont typeface="Wingdings" pitchFamily="2" charset="2"/>
              <a:buChar char="§"/>
            </a:pPr>
            <a:endParaRPr lang="en-US" dirty="0" smtClean="0">
              <a:solidFill>
                <a:srgbClr val="147BF8"/>
              </a:solidFill>
              <a:effectLst>
                <a:outerShdw blurRad="38100" dist="38100" dir="2700000" algn="tl">
                  <a:srgbClr val="000000">
                    <a:alpha val="43137"/>
                  </a:srgbClr>
                </a:outerShdw>
              </a:effectLst>
            </a:endParaRPr>
          </a:p>
          <a:p>
            <a:endParaRPr lang="en-US" dirty="0">
              <a:solidFill>
                <a:srgbClr val="147BF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848600" cy="5570756"/>
          </a:xfrm>
          <a:prstGeom prst="rect">
            <a:avLst/>
          </a:prstGeom>
          <a:noFill/>
        </p:spPr>
        <p:txBody>
          <a:bodyPr wrap="square" rtlCol="0">
            <a:spAutoFit/>
          </a:bodyPr>
          <a:lstStyle/>
          <a:p>
            <a:pPr>
              <a:buFont typeface="Wingdings" pitchFamily="2" charset="2"/>
              <a:buChar char="Ø"/>
            </a:pPr>
            <a:r>
              <a:rPr lang="en-US" sz="2400" dirty="0" smtClean="0">
                <a:effectLst>
                  <a:outerShdw blurRad="38100" dist="38100" dir="2700000" algn="tl">
                    <a:srgbClr val="000000">
                      <a:alpha val="43137"/>
                    </a:srgbClr>
                  </a:outerShdw>
                </a:effectLst>
              </a:rPr>
              <a:t>One in six people have used Opiods inappropriately </a:t>
            </a:r>
          </a:p>
          <a:p>
            <a:pPr>
              <a:buFont typeface="Wingdings" pitchFamily="2" charset="2"/>
              <a:buChar char="Ø"/>
            </a:pPr>
            <a:endParaRPr lang="en-US" sz="2400" dirty="0" smtClean="0">
              <a:effectLst>
                <a:outerShdw blurRad="38100" dist="38100" dir="2700000" algn="tl">
                  <a:srgbClr val="000000">
                    <a:alpha val="43137"/>
                  </a:srgbClr>
                </a:outerShdw>
              </a:effectLst>
            </a:endParaRPr>
          </a:p>
          <a:p>
            <a:pPr>
              <a:buFont typeface="Wingdings" pitchFamily="2" charset="2"/>
              <a:buChar char="Ø"/>
            </a:pPr>
            <a:r>
              <a:rPr lang="en-US" sz="2400" dirty="0" smtClean="0">
                <a:effectLst>
                  <a:outerShdw blurRad="38100" dist="38100" dir="2700000" algn="tl">
                    <a:srgbClr val="000000">
                      <a:alpha val="43137"/>
                    </a:srgbClr>
                  </a:outerShdw>
                </a:effectLst>
              </a:rPr>
              <a:t>One in thirty seven are addicted to Opiods </a:t>
            </a:r>
          </a:p>
          <a:p>
            <a:pPr>
              <a:buFont typeface="Wingdings" pitchFamily="2" charset="2"/>
              <a:buChar char="Ø"/>
            </a:pPr>
            <a:endParaRPr lang="en-US" sz="2400" dirty="0" smtClean="0">
              <a:solidFill>
                <a:srgbClr val="147BF8"/>
              </a:solidFill>
              <a:effectLst>
                <a:outerShdw blurRad="38100" dist="38100" dir="2700000" algn="tl">
                  <a:srgbClr val="000000">
                    <a:alpha val="43137"/>
                  </a:srgbClr>
                </a:outerShdw>
              </a:effectLst>
            </a:endParaRPr>
          </a:p>
          <a:p>
            <a:pPr>
              <a:buFont typeface="Wingdings" pitchFamily="2" charset="2"/>
              <a:buChar char="Ø"/>
            </a:pPr>
            <a:r>
              <a:rPr lang="en-US" sz="2800" dirty="0" smtClean="0">
                <a:solidFill>
                  <a:srgbClr val="FF0000"/>
                </a:solidFill>
                <a:effectLst>
                  <a:outerShdw blurRad="38100" dist="38100" dir="2700000" algn="tl">
                    <a:srgbClr val="000000">
                      <a:alpha val="43137"/>
                    </a:srgbClr>
                  </a:outerShdw>
                </a:effectLst>
              </a:rPr>
              <a:t>Drug overdoses have become the leading cause of accidental death in Lorain County, the State of Ohio and The United States</a:t>
            </a:r>
          </a:p>
          <a:p>
            <a:pPr>
              <a:buFont typeface="Wingdings" pitchFamily="2" charset="2"/>
              <a:buChar char="Ø"/>
            </a:pPr>
            <a:endParaRPr lang="en-US" sz="3200" b="1" dirty="0" smtClean="0">
              <a:solidFill>
                <a:srgbClr val="FF0000"/>
              </a:solidFill>
              <a:effectLst>
                <a:outerShdw blurRad="38100" dist="38100" dir="2700000" algn="tl">
                  <a:srgbClr val="000000">
                    <a:alpha val="43137"/>
                  </a:srgbClr>
                </a:outerShdw>
              </a:effectLst>
            </a:endParaRPr>
          </a:p>
          <a:p>
            <a:pPr>
              <a:buFont typeface="Wingdings" pitchFamily="2" charset="2"/>
              <a:buChar char="Ø"/>
            </a:pPr>
            <a:r>
              <a:rPr lang="en-US" sz="3200" b="1" dirty="0" smtClean="0">
                <a:solidFill>
                  <a:srgbClr val="FF0000"/>
                </a:solidFill>
                <a:effectLst>
                  <a:outerShdw blurRad="38100" dist="38100" dir="2700000" algn="tl">
                    <a:srgbClr val="000000">
                      <a:alpha val="43137"/>
                    </a:srgbClr>
                  </a:outerShdw>
                </a:effectLst>
              </a:rPr>
              <a:t>The number of overdose deaths in Lorain County tripled between 2011 and 2012</a:t>
            </a:r>
          </a:p>
          <a:p>
            <a:pPr>
              <a:buFont typeface="Wingdings" pitchFamily="2" charset="2"/>
              <a:buChar char="Ø"/>
            </a:pPr>
            <a:endParaRPr lang="en-US" sz="2400" dirty="0" smtClean="0">
              <a:solidFill>
                <a:srgbClr val="147BF8"/>
              </a:solidFill>
              <a:effectLst>
                <a:outerShdw blurRad="38100" dist="38100" dir="2700000" algn="tl">
                  <a:srgbClr val="000000">
                    <a:alpha val="43137"/>
                  </a:srgbClr>
                </a:outerShdw>
              </a:effectLst>
            </a:endParaRPr>
          </a:p>
          <a:p>
            <a:pPr>
              <a:buFont typeface="Wingdings" pitchFamily="2" charset="2"/>
              <a:buChar char="Ø"/>
            </a:pPr>
            <a:endParaRPr lang="en-US" sz="2400" dirty="0">
              <a:solidFill>
                <a:srgbClr val="147BF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371600"/>
            <a:ext cx="4572000" cy="2862322"/>
          </a:xfrm>
          <a:prstGeom prst="rect">
            <a:avLst/>
          </a:prstGeom>
        </p:spPr>
        <p:txBody>
          <a:bodyPr wrap="square">
            <a:spAutoFit/>
            <a:scene3d>
              <a:camera prst="orthographicFront"/>
              <a:lightRig rig="threePt" dir="t"/>
            </a:scene3d>
            <a:sp3d extrusionH="57150">
              <a:bevelT w="57150" h="38100" prst="artDeco"/>
            </a:sp3d>
          </a:bodyPr>
          <a:lstStyle/>
          <a:p>
            <a:pPr>
              <a:buFont typeface="Wingdings" pitchFamily="2" charset="2"/>
              <a:buChar char="§"/>
            </a:pPr>
            <a:r>
              <a:rPr lang="en-US" dirty="0" smtClean="0">
                <a:effectLst>
                  <a:glow rad="101600">
                    <a:schemeClr val="accent1">
                      <a:satMod val="175000"/>
                      <a:alpha val="40000"/>
                    </a:schemeClr>
                  </a:glow>
                </a:effectLst>
              </a:rPr>
              <a:t>Overdose affects some individuals directly others more indirectly and the society at large</a:t>
            </a:r>
          </a:p>
          <a:p>
            <a:pPr>
              <a:buFont typeface="Wingdings" pitchFamily="2" charset="2"/>
              <a:buChar char="§"/>
            </a:pPr>
            <a:endParaRPr lang="en-US" dirty="0" smtClean="0">
              <a:effectLst>
                <a:glow rad="101600">
                  <a:schemeClr val="accent1">
                    <a:satMod val="175000"/>
                    <a:alpha val="40000"/>
                  </a:schemeClr>
                </a:glow>
              </a:effectLst>
            </a:endParaRPr>
          </a:p>
          <a:p>
            <a:pPr>
              <a:buFont typeface="Wingdings" pitchFamily="2" charset="2"/>
              <a:buChar char="§"/>
            </a:pPr>
            <a:r>
              <a:rPr lang="en-US" dirty="0" smtClean="0">
                <a:effectLst>
                  <a:glow rad="101600">
                    <a:schemeClr val="accent1">
                      <a:satMod val="175000"/>
                      <a:alpha val="40000"/>
                    </a:schemeClr>
                  </a:glow>
                </a:effectLst>
              </a:rPr>
              <a:t>Lives can be saved</a:t>
            </a:r>
          </a:p>
          <a:p>
            <a:pPr>
              <a:buFont typeface="Wingdings" pitchFamily="2" charset="2"/>
              <a:buChar char="§"/>
            </a:pPr>
            <a:endParaRPr lang="en-US" dirty="0" smtClean="0">
              <a:effectLst>
                <a:glow rad="101600">
                  <a:schemeClr val="accent1">
                    <a:satMod val="175000"/>
                    <a:alpha val="40000"/>
                  </a:schemeClr>
                </a:glow>
              </a:effectLst>
            </a:endParaRPr>
          </a:p>
          <a:p>
            <a:pPr>
              <a:buFont typeface="Wingdings" pitchFamily="2" charset="2"/>
              <a:buChar char="§"/>
            </a:pPr>
            <a:r>
              <a:rPr lang="en-US" dirty="0" smtClean="0">
                <a:effectLst>
                  <a:glow rad="101600">
                    <a:schemeClr val="accent1">
                      <a:satMod val="175000"/>
                      <a:alpha val="40000"/>
                    </a:schemeClr>
                  </a:glow>
                </a:effectLst>
              </a:rPr>
              <a:t>Conversations about overdose prevention and reversal can provide another way for providers and clients to connect and develop rapport</a:t>
            </a:r>
          </a:p>
        </p:txBody>
      </p:sp>
      <p:sp>
        <p:nvSpPr>
          <p:cNvPr id="5" name="TextBox 4"/>
          <p:cNvSpPr txBox="1"/>
          <p:nvPr/>
        </p:nvSpPr>
        <p:spPr>
          <a:xfrm>
            <a:off x="1905000" y="685800"/>
            <a:ext cx="5867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Overdose prevention…</a:t>
            </a:r>
            <a:endParaRPr lang="en-US" sz="2400" dirty="0">
              <a:effectLst>
                <a:outerShdw blurRad="38100" dist="38100" dir="2700000" algn="tl">
                  <a:srgbClr val="000000">
                    <a:alpha val="43137"/>
                  </a:srgbClr>
                </a:outerShdw>
              </a:effectLst>
            </a:endParaRPr>
          </a:p>
        </p:txBody>
      </p:sp>
      <p:sp>
        <p:nvSpPr>
          <p:cNvPr id="6" name="TextBox 5"/>
          <p:cNvSpPr txBox="1"/>
          <p:nvPr/>
        </p:nvSpPr>
        <p:spPr>
          <a:xfrm>
            <a:off x="1981200" y="4419600"/>
            <a:ext cx="5334000" cy="2246769"/>
          </a:xfrm>
          <a:prstGeom prst="rect">
            <a:avLst/>
          </a:prstGeom>
          <a:noFill/>
        </p:spPr>
        <p:txBody>
          <a:bodyPr wrap="square" rtlCol="0">
            <a:spAutoFit/>
            <a:scene3d>
              <a:camera prst="orthographicFront"/>
              <a:lightRig rig="threePt" dir="t"/>
            </a:scene3d>
            <a:sp3d extrusionH="57150">
              <a:bevelT w="38100" h="38100"/>
            </a:sp3d>
          </a:bodyPr>
          <a:lstStyle/>
          <a:p>
            <a:pPr>
              <a:buFont typeface="Wingdings" pitchFamily="2" charset="2"/>
              <a:buChar char="§"/>
            </a:pPr>
            <a:r>
              <a:rPr lang="en-US" sz="2800" b="1" i="1" dirty="0" smtClean="0">
                <a:ln w="18000">
                  <a:solidFill>
                    <a:srgbClr val="C00000"/>
                  </a:solidFill>
                  <a:prstDash val="solid"/>
                  <a:miter lim="800000"/>
                </a:ln>
                <a:solidFill>
                  <a:srgbClr val="FF0000"/>
                </a:solidFill>
                <a:effectLst>
                  <a:outerShdw blurRad="50800" dist="38100" dir="2700000" algn="tl" rotWithShape="0">
                    <a:prstClr val="black">
                      <a:alpha val="40000"/>
                    </a:prstClr>
                  </a:outerShdw>
                </a:effectLst>
              </a:rPr>
              <a:t>OVERDOSE DEATHS CAN BE PREVENTED BY THE LAY PERSON</a:t>
            </a:r>
          </a:p>
          <a:p>
            <a:r>
              <a:rPr lang="en-US" sz="2800" b="1" i="1" dirty="0" smtClean="0">
                <a:ln w="18000">
                  <a:solidFill>
                    <a:srgbClr val="C00000"/>
                  </a:solidFill>
                  <a:prstDash val="solid"/>
                  <a:miter lim="800000"/>
                </a:ln>
                <a:solidFill>
                  <a:srgbClr val="FF0000"/>
                </a:solidFill>
                <a:effectLst>
                  <a:outerShdw blurRad="50800" dist="38100" dir="2700000" algn="tl" rotWithShape="0">
                    <a:prstClr val="black">
                      <a:alpha val="40000"/>
                    </a:prstClr>
                  </a:outerShdw>
                </a:effectLst>
              </a:rPr>
              <a:t>(First responders, family, friends and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43000"/>
            <a:ext cx="4572000" cy="4524315"/>
          </a:xfrm>
          <a:prstGeom prst="rect">
            <a:avLst/>
          </a:prstGeom>
        </p:spPr>
        <p:txBody>
          <a:bodyPr wrap="square">
            <a:spAutoFit/>
          </a:bodyPr>
          <a:lstStyle/>
          <a:p>
            <a:pPr>
              <a:buFont typeface="Wingdings" pitchFamily="2" charset="2"/>
              <a:buChar char="§"/>
            </a:pPr>
            <a:r>
              <a:rPr lang="en-US" sz="2400" dirty="0" smtClean="0">
                <a:effectLst>
                  <a:outerShdw blurRad="38100" dist="38100" dir="2700000" algn="tl">
                    <a:srgbClr val="000000">
                      <a:alpha val="43137"/>
                    </a:srgbClr>
                  </a:outerShdw>
                </a:effectLst>
              </a:rPr>
              <a:t>The fact that overdose prevention programs exist send the message that </a:t>
            </a:r>
            <a:r>
              <a:rPr lang="en-US" sz="2400" b="1" i="1" dirty="0" smtClean="0">
                <a:solidFill>
                  <a:srgbClr val="FF0000"/>
                </a:solidFill>
                <a:effectLst>
                  <a:outerShdw blurRad="38100" dist="38100" dir="2700000" algn="tl">
                    <a:srgbClr val="000000">
                      <a:alpha val="43137"/>
                    </a:srgbClr>
                  </a:outerShdw>
                </a:effectLst>
              </a:rPr>
              <a:t>people’s lives are worth saving</a:t>
            </a:r>
            <a:r>
              <a:rPr lang="en-US" sz="2400" dirty="0" smtClean="0">
                <a:effectLst>
                  <a:outerShdw blurRad="38100" dist="38100" dir="2700000" algn="tl">
                    <a:srgbClr val="000000">
                      <a:alpha val="43137"/>
                    </a:srgbClr>
                  </a:outerShdw>
                </a:effectLst>
              </a:rPr>
              <a:t>, that their lives </a:t>
            </a:r>
            <a:r>
              <a:rPr lang="en-US" sz="2400" i="1" dirty="0" smtClean="0">
                <a:effectLst>
                  <a:outerShdw blurRad="38100" dist="38100" dir="2700000" algn="tl">
                    <a:srgbClr val="000000">
                      <a:alpha val="43137"/>
                    </a:srgbClr>
                  </a:outerShdw>
                </a:effectLst>
              </a:rPr>
              <a:t>are</a:t>
            </a:r>
            <a:r>
              <a:rPr lang="en-US" sz="2400" dirty="0" smtClean="0">
                <a:effectLst>
                  <a:outerShdw blurRad="38100" dist="38100" dir="2700000" algn="tl">
                    <a:srgbClr val="000000">
                      <a:alpha val="43137"/>
                    </a:srgbClr>
                  </a:outerShdw>
                </a:effectLst>
              </a:rPr>
              <a:t> important, that the public health systems and community members </a:t>
            </a:r>
            <a:r>
              <a:rPr lang="en-US" sz="2400" i="1" dirty="0" smtClean="0">
                <a:effectLst>
                  <a:outerShdw blurRad="38100" dist="38100" dir="2700000" algn="tl">
                    <a:srgbClr val="000000">
                      <a:alpha val="43137"/>
                    </a:srgbClr>
                  </a:outerShdw>
                </a:effectLst>
              </a:rPr>
              <a:t>do</a:t>
            </a:r>
            <a:r>
              <a:rPr lang="en-US" sz="2400" dirty="0" smtClean="0">
                <a:effectLst>
                  <a:outerShdw blurRad="38100" dist="38100" dir="2700000" algn="tl">
                    <a:srgbClr val="000000">
                      <a:alpha val="43137"/>
                    </a:srgbClr>
                  </a:outerShdw>
                </a:effectLst>
              </a:rPr>
              <a:t> want programs like this around</a:t>
            </a:r>
          </a:p>
          <a:p>
            <a:pPr>
              <a:buFont typeface="Wingdings" pitchFamily="2" charset="2"/>
              <a:buChar char="§"/>
            </a:pPr>
            <a:endParaRPr lang="en-US" sz="2400" dirty="0" smtClean="0">
              <a:effectLst>
                <a:outerShdw blurRad="38100" dist="38100" dir="2700000" algn="tl">
                  <a:srgbClr val="000000">
                    <a:alpha val="43137"/>
                  </a:srgbClr>
                </a:outerShdw>
              </a:effectLst>
            </a:endParaRPr>
          </a:p>
          <a:p>
            <a:pPr>
              <a:buFont typeface="Wingdings" pitchFamily="2" charset="2"/>
              <a:buChar char="§"/>
            </a:pPr>
            <a:r>
              <a:rPr lang="en-US" sz="2400" dirty="0" smtClean="0">
                <a:effectLst>
                  <a:outerShdw blurRad="38100" dist="38100" dir="2700000" algn="tl">
                    <a:srgbClr val="000000">
                      <a:alpha val="43137"/>
                    </a:srgbClr>
                  </a:outerShdw>
                </a:effectLst>
              </a:rPr>
              <a:t>Overdose responders are proud of their involvement in overdose prevention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6324599" cy="523220"/>
          </a:xfrm>
          <a:prstGeom prst="rect">
            <a:avLst/>
          </a:prstGeom>
        </p:spPr>
        <p:txBody>
          <a:bodyPr wrap="square">
            <a:spAutoFit/>
          </a:bodyPr>
          <a:lstStyle/>
          <a:p>
            <a:r>
              <a:rPr lang="en-US" sz="2800" dirty="0" smtClean="0">
                <a:effectLst>
                  <a:outerShdw blurRad="38100" dist="38100" dir="2700000" algn="tl">
                    <a:srgbClr val="000000">
                      <a:alpha val="43137"/>
                    </a:srgbClr>
                  </a:outerShdw>
                </a:effectLst>
              </a:rPr>
              <a:t>Myths about overdose and reversal</a:t>
            </a:r>
            <a:endParaRPr lang="en-US" sz="2800" dirty="0">
              <a:effectLst>
                <a:outerShdw blurRad="38100" dist="38100" dir="2700000" algn="tl">
                  <a:srgbClr val="000000">
                    <a:alpha val="43137"/>
                  </a:srgbClr>
                </a:outerShdw>
              </a:effectLst>
            </a:endParaRPr>
          </a:p>
        </p:txBody>
      </p:sp>
      <p:sp>
        <p:nvSpPr>
          <p:cNvPr id="3" name="Rectangle 2"/>
          <p:cNvSpPr/>
          <p:nvPr/>
        </p:nvSpPr>
        <p:spPr>
          <a:xfrm>
            <a:off x="1219200" y="1143001"/>
            <a:ext cx="5638800" cy="5262979"/>
          </a:xfrm>
          <a:prstGeom prst="rect">
            <a:avLst/>
          </a:prstGeom>
        </p:spPr>
        <p:txBody>
          <a:bodyPr wrap="square">
            <a:spAutoFit/>
          </a:bodyPr>
          <a:lstStyle/>
          <a:p>
            <a:pPr>
              <a:buFont typeface="Wingdings" pitchFamily="2" charset="2"/>
              <a:buChar char="Ø"/>
            </a:pPr>
            <a:r>
              <a:rPr lang="en-US" sz="2400" dirty="0" smtClean="0">
                <a:effectLst>
                  <a:outerShdw blurRad="38100" dist="38100" dir="2700000" algn="tl">
                    <a:srgbClr val="000000">
                      <a:alpha val="43137"/>
                    </a:srgbClr>
                  </a:outerShdw>
                </a:effectLst>
              </a:rPr>
              <a:t>It is a waste of time to give opioid users Narcan, since they are not capable of recognizing and managing an OD</a:t>
            </a:r>
          </a:p>
          <a:p>
            <a:pPr>
              <a:buFont typeface="Wingdings" pitchFamily="2" charset="2"/>
              <a:buChar char="Ø"/>
            </a:pPr>
            <a:endParaRPr lang="en-US" sz="2400" dirty="0" smtClean="0">
              <a:effectLst>
                <a:outerShdw blurRad="38100" dist="38100" dir="2700000" algn="tl">
                  <a:srgbClr val="000000">
                    <a:alpha val="43137"/>
                  </a:srgbClr>
                </a:outerShdw>
              </a:effectLst>
            </a:endParaRPr>
          </a:p>
          <a:p>
            <a:pPr>
              <a:buFont typeface="Wingdings" pitchFamily="2" charset="2"/>
              <a:buChar char="Ø"/>
            </a:pPr>
            <a:r>
              <a:rPr lang="en-US" sz="2400" dirty="0" smtClean="0">
                <a:effectLst>
                  <a:outerShdw blurRad="38100" dist="38100" dir="2700000" algn="tl">
                    <a:srgbClr val="000000">
                      <a:alpha val="43137"/>
                    </a:srgbClr>
                  </a:outerShdw>
                </a:effectLst>
              </a:rPr>
              <a:t>The person who receives Narcan will react violently when the medication is administered and his/her OD is reversed</a:t>
            </a:r>
          </a:p>
          <a:p>
            <a:pPr>
              <a:buFont typeface="Wingdings" pitchFamily="2" charset="2"/>
              <a:buChar char="Ø"/>
            </a:pPr>
            <a:endParaRPr lang="en-US" sz="2400" dirty="0" smtClean="0">
              <a:effectLst>
                <a:outerShdw blurRad="38100" dist="38100" dir="2700000" algn="tl">
                  <a:srgbClr val="000000">
                    <a:alpha val="43137"/>
                  </a:srgbClr>
                </a:outerShdw>
              </a:effectLst>
            </a:endParaRPr>
          </a:p>
          <a:p>
            <a:pPr>
              <a:buFont typeface="Wingdings" pitchFamily="2" charset="2"/>
              <a:buChar char="Ø"/>
            </a:pPr>
            <a:r>
              <a:rPr lang="en-US" sz="2400" dirty="0" smtClean="0">
                <a:effectLst>
                  <a:outerShdw blurRad="38100" dist="38100" dir="2700000" algn="tl">
                    <a:srgbClr val="000000">
                      <a:alpha val="43137"/>
                    </a:srgbClr>
                  </a:outerShdw>
                </a:effectLst>
              </a:rPr>
              <a:t>The fact that drug users can have access to Narcan will postpone their entry into drug treatment, and it will also encourage riskier drug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610600" cy="523220"/>
          </a:xfrm>
          <a:prstGeom prst="rect">
            <a:avLst/>
          </a:prstGeom>
        </p:spPr>
        <p:txBody>
          <a:bodyPr wrap="square">
            <a:spAutoFit/>
          </a:bodyPr>
          <a:lstStyle/>
          <a:p>
            <a:r>
              <a:rPr lang="en-US" sz="2800" b="1" dirty="0" smtClean="0">
                <a:ln>
                  <a:solidFill>
                    <a:srgbClr val="147BF8"/>
                  </a:solidFill>
                </a:ln>
                <a:effectLst>
                  <a:outerShdw blurRad="38100" dist="38100" dir="2700000" algn="tl">
                    <a:srgbClr val="000000">
                      <a:alpha val="43137"/>
                    </a:srgbClr>
                  </a:outerShdw>
                </a:effectLst>
              </a:rPr>
              <a:t>             What are opioids/opiates?</a:t>
            </a:r>
            <a:endParaRPr lang="en-US" sz="2800" b="1" dirty="0">
              <a:ln>
                <a:solidFill>
                  <a:srgbClr val="147BF8"/>
                </a:solidFill>
              </a:ln>
              <a:effectLst>
                <a:outerShdw blurRad="38100" dist="38100" dir="2700000" algn="tl">
                  <a:srgbClr val="000000">
                    <a:alpha val="43137"/>
                  </a:srgbClr>
                </a:outerShdw>
              </a:effectLst>
            </a:endParaRPr>
          </a:p>
        </p:txBody>
      </p:sp>
      <p:sp>
        <p:nvSpPr>
          <p:cNvPr id="3" name="Rectangle 2"/>
          <p:cNvSpPr/>
          <p:nvPr/>
        </p:nvSpPr>
        <p:spPr>
          <a:xfrm>
            <a:off x="914400" y="1143000"/>
            <a:ext cx="6629400" cy="1754326"/>
          </a:xfrm>
          <a:prstGeom prst="rect">
            <a:avLst/>
          </a:prstGeom>
        </p:spPr>
        <p:txBody>
          <a:bodyPr wrap="square">
            <a:spAutoFit/>
          </a:bodyPr>
          <a:lstStyle/>
          <a:p>
            <a:pPr>
              <a:buFont typeface="Wingdings" pitchFamily="2" charset="2"/>
              <a:buChar char="§"/>
            </a:pPr>
            <a:r>
              <a:rPr lang="en-US" b="1" dirty="0" smtClean="0">
                <a:effectLst>
                  <a:outerShdw blurRad="38100" dist="38100" dir="2700000" algn="tl">
                    <a:srgbClr val="000000">
                      <a:alpha val="43137"/>
                    </a:srgbClr>
                  </a:outerShdw>
                </a:effectLst>
              </a:rPr>
              <a:t>Opioids are </a:t>
            </a:r>
            <a:r>
              <a:rPr lang="en-US" b="1" u="sng" dirty="0" smtClean="0">
                <a:effectLst>
                  <a:outerShdw blurRad="38100" dist="38100" dir="2700000" algn="tl">
                    <a:srgbClr val="000000">
                      <a:alpha val="43137"/>
                    </a:srgbClr>
                  </a:outerShdw>
                </a:effectLst>
              </a:rPr>
              <a:t>sedative narcotics</a:t>
            </a:r>
            <a:endParaRPr lang="en-US" b="1" dirty="0" smtClean="0">
              <a:effectLst>
                <a:outerShdw blurRad="38100" dist="38100" dir="2700000" algn="tl">
                  <a:srgbClr val="000000">
                    <a:alpha val="43137"/>
                  </a:srgbClr>
                </a:outerShdw>
              </a:effectLst>
            </a:endParaRPr>
          </a:p>
          <a:p>
            <a:pPr>
              <a:buFont typeface="Wingdings" pitchFamily="2" charset="2"/>
              <a:buChar char="§"/>
            </a:pPr>
            <a:endParaRPr lang="en-US" b="1" dirty="0" smtClean="0">
              <a:effectLst>
                <a:outerShdw blurRad="38100" dist="38100" dir="2700000" algn="tl">
                  <a:srgbClr val="000000">
                    <a:alpha val="43137"/>
                  </a:srgbClr>
                </a:outerShdw>
              </a:effectLst>
            </a:endParaRPr>
          </a:p>
          <a:p>
            <a:pPr>
              <a:buFont typeface="Wingdings" pitchFamily="2" charset="2"/>
              <a:buChar char="§"/>
            </a:pPr>
            <a:r>
              <a:rPr lang="en-US" b="1" dirty="0" smtClean="0">
                <a:effectLst>
                  <a:outerShdw blurRad="38100" dist="38100" dir="2700000" algn="tl">
                    <a:srgbClr val="000000">
                      <a:alpha val="43137"/>
                    </a:srgbClr>
                  </a:outerShdw>
                </a:effectLst>
              </a:rPr>
              <a:t>They are used in medicine mainly to relieve pain</a:t>
            </a:r>
          </a:p>
          <a:p>
            <a:pPr>
              <a:buFont typeface="Wingdings" pitchFamily="2" charset="2"/>
              <a:buChar char="§"/>
            </a:pPr>
            <a:endParaRPr lang="en-US" b="1" dirty="0" smtClean="0">
              <a:effectLst>
                <a:outerShdw blurRad="38100" dist="38100" dir="2700000" algn="tl">
                  <a:srgbClr val="000000">
                    <a:alpha val="43137"/>
                  </a:srgbClr>
                </a:outerShdw>
              </a:effectLst>
            </a:endParaRPr>
          </a:p>
          <a:p>
            <a:pPr>
              <a:buFont typeface="Wingdings" pitchFamily="2" charset="2"/>
              <a:buChar char="§"/>
            </a:pPr>
            <a:r>
              <a:rPr lang="en-US" b="1" dirty="0" smtClean="0">
                <a:effectLst>
                  <a:outerShdw blurRad="38100" dist="38100" dir="2700000" algn="tl">
                    <a:srgbClr val="000000">
                      <a:alpha val="43137"/>
                    </a:srgbClr>
                  </a:outerShdw>
                </a:effectLst>
              </a:rPr>
              <a:t>Opioids repress the urge to breathe- when someone is having an opioid overdose, they stop breathing and could die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265</TotalTime>
  <Words>524</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Apex</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City of Lorain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morris</dc:creator>
  <cp:lastModifiedBy>gidich</cp:lastModifiedBy>
  <cp:revision>44</cp:revision>
  <dcterms:created xsi:type="dcterms:W3CDTF">2013-08-12T11:47:54Z</dcterms:created>
  <dcterms:modified xsi:type="dcterms:W3CDTF">2013-08-27T11:52:14Z</dcterms:modified>
</cp:coreProperties>
</file>